
<file path=[Content_Types].xml><?xml version="1.0" encoding="utf-8"?>
<Types xmlns="http://schemas.openxmlformats.org/package/2006/content-types">
  <Default Extension="wmf" ContentType="image/x-wmf"/>
  <Default Extension="png" ContentType="image/png"/>
  <Default Extension="jpeg" ContentType="image/jpeg"/>
  <Default Extension="xml" ContentType="application/xml"/>
  <Default Extension="rels" ContentType="application/vnd.openxmlformats-package.relationships+xml"/>
  <Default Extension="bin" ContentType="application/vnd.openxmlformats-officedocument.oleObject"/>
  <Override PartName="/ppt/slideLayouts/slideLayout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7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2.xml" ContentType="application/vnd.openxmlformats-officedocument.presentationml.slide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presentation.xml" ContentType="application/vnd.openxmlformats-officedocument.presentationml.presentation.main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aveSubsetFonts="1">
  <p:sldMasterIdLst>
    <p:sldMasterId id="2147483648" r:id="rId1"/>
  </p:sldMasterIdLst>
  <p:sldIdLst>
    <p:sldId id="256" r:id="rId3"/>
    <p:sldId id="257" r:id="rId4"/>
  </p:sldIdLst>
  <p:sldSz cx="12192000" cy="6858000"/>
  <p:notesSz cx="12192000" cy="6858000"/>
  <p:defaultTextStyle>
    <a:defPPr>
      <a:defRPr lang="ru-RU"/>
    </a:defPPr>
    <a:lvl1pPr marL="0" algn="l" defTabSz="914400">
      <a:defRPr sz="18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>
      <a:defRPr sz="18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>
      <a:defRPr sz="18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>
      <a:defRPr sz="18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>
      <a:defRPr sz="18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>
      <a:defRPr sz="18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>
      <a:defRPr sz="18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>
      <a:defRPr sz="18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>
      <a:defRPr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 varScale="1">
        <p:scale>
          <a:sx n="101" d="100"/>
          <a:sy n="101" d="100"/>
        </p:scale>
        <p:origin x="954" y="72"/>
      </p:cViewPr>
      <p:guideLst>
        <p:guide pos="3840"/>
        <p:guide pos="2160" orient="horz"/>
      </p:guideLst>
    </p:cSldViewPr>
  </p:slideViewPr>
  <p:gridSpacing cx="72008" cy="72008"/>
</p:viewPr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presProps" Target="presProps.xml" /><Relationship Id="rId6" Type="http://schemas.openxmlformats.org/officeDocument/2006/relationships/tableStyles" Target="tableStyles.xml" /><Relationship Id="rId7" Type="http://schemas.openxmlformats.org/officeDocument/2006/relationships/viewProps" Target="viewProps.xml" 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" userDrawn="1">
  <p:cSld name="Титульны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>
              <a:defRPr/>
            </a:pPr>
            <a:r>
              <a:rPr lang="ru-RU"/>
              <a:t>Образец подзаголовка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" userDrawn="1">
  <p:cSld name="Заголовок и объек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/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secHead" userDrawn="1">
  <p:cSld name="Заголовок раздел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Obj" userDrawn="1">
  <p:cSld name="Два объекта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 bwMode="auto">
          <a:xfrm>
            <a:off x="838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6172200" y="1825625"/>
            <a:ext cx="5181600" cy="435133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woTxTwoObj" userDrawn="1">
  <p:cSld name="Сравнение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365125"/>
            <a:ext cx="10515600" cy="1325563"/>
          </a:xfrm>
        </p:spPr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 bwMode="auto">
          <a:xfrm>
            <a:off x="839788" y="2505074"/>
            <a:ext cx="5157787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 bwMode="auto"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 bwMode="auto">
          <a:xfrm>
            <a:off x="6172200" y="2505074"/>
            <a:ext cx="5183188" cy="3684588"/>
          </a:xfrm>
        </p:spPr>
        <p:txBody>
          <a:bodyPr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titleOnly" userDrawn="1">
  <p:cSld name="Только заголовок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blank" userDrawn="1">
  <p:cSld name="Пустой слайд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objTx" userDrawn="1">
  <p:cSld name="Объект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picTx" userDrawn="1">
  <p:cSld name="Рисунок с подписью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 bwMode="auto"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>
              <a:defRPr/>
            </a:pP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auto"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>
              <a:defRPr/>
            </a:pPr>
            <a:r>
              <a:rPr lang="ru-RU"/>
              <a:t>Образец текста</a:t>
            </a:r>
            <a:endParaRPr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x" userDrawn="1">
  <p:cSld name="Заголовок и вертикальный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/>
        <p:txBody>
          <a:bodyPr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/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matchingName="" preserve="1" showMasterPhAnim="0" type="vertTitleAndTx" userDrawn="1">
  <p:cSld name="Вертикальный заголовок и текст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 bwMode="auto">
          <a:xfrm>
            <a:off x="8724900" y="365125"/>
            <a:ext cx="2628900" cy="5811838"/>
          </a:xfrm>
        </p:spPr>
        <p:txBody>
          <a:bodyPr vert="eaVert"/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 bwMode="auto">
          <a:xfrm>
            <a:off x="838200" y="365125"/>
            <a:ext cx="7734300" cy="5811838"/>
          </a:xfrm>
        </p:spPr>
        <p:txBody>
          <a:bodyPr vert="eaVert"/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 bwMode="auto"/>
        <p:txBody>
          <a:bodyPr/>
          <a:lstStyle/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 bwMode="auto"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 bwMode="auto"/>
        <p:txBody>
          <a:bodyPr/>
          <a:lstStyle/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preserve="0">
  <p:cSld name="">
    <p:bg>
      <p:bgRef idx="1001">
        <a:schemeClr val="bg1"/>
      </p:bgRef>
    </p:bg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 bwMode="auto"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>
              <a:defRPr/>
            </a:pPr>
            <a:r>
              <a:rPr lang="ru-RU"/>
              <a:t>Образец заголовка</a:t>
            </a:r>
            <a:endParaRPr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 bwMode="auto"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>
              <a:defRPr/>
            </a:pPr>
            <a:r>
              <a:rPr lang="ru-RU"/>
              <a:t>Образец текста</a:t>
            </a:r>
            <a:endParaRPr/>
          </a:p>
          <a:p>
            <a:pPr lvl="1">
              <a:defRPr/>
            </a:pPr>
            <a:r>
              <a:rPr lang="ru-RU"/>
              <a:t>Второй уровень</a:t>
            </a:r>
            <a:endParaRPr/>
          </a:p>
          <a:p>
            <a:pPr lvl="2">
              <a:defRPr/>
            </a:pPr>
            <a:r>
              <a:rPr lang="ru-RU"/>
              <a:t>Третий уровень</a:t>
            </a:r>
            <a:endParaRPr/>
          </a:p>
          <a:p>
            <a:pPr lvl="3">
              <a:defRPr/>
            </a:pPr>
            <a:r>
              <a:rPr lang="ru-RU"/>
              <a:t>Четвертый уровень</a:t>
            </a:r>
            <a:endParaRPr/>
          </a:p>
          <a:p>
            <a:pPr lvl="4">
              <a:defRPr/>
            </a:pPr>
            <a:r>
              <a:rPr lang="ru-RU"/>
              <a:t>Пятый уровень</a:t>
            </a:r>
            <a:endParaRPr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 bwMode="auto"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7C2FD173-DD87-49A9-B113-856482197367}" type="datetimeFigureOut">
              <a:rPr lang="ru-RU"/>
              <a:t/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 bwMode="auto"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 bwMode="auto"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E039E727-76A3-4196-B1EC-F876CAFB6816}" type="slidenum">
              <a:rPr lang="ru-RU"/>
              <a:t/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>
        <a:defRPr sz="18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506234" y="571751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</a:t>
            </a:r>
            <a:r>
              <a:rPr lang="ru-RU" sz="2800" b="1"/>
              <a:t>обслуживанию подстанций </a:t>
            </a:r>
            <a:r>
              <a:rPr lang="ru-RU" sz="2800" b="1"/>
              <a:t>6 разряда, ПС 220 кВ Васильевская,                               Филиал ПАО «Россети» - </a:t>
            </a:r>
            <a:r>
              <a:rPr lang="ru-RU" sz="2800" b="1"/>
              <a:t>Самарское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1550574" y="1166771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Среднее </a:t>
            </a:r>
            <a:r>
              <a:rPr lang="ru-RU" sz="5600"/>
              <a:t>профессиональное образование, программы подготовки квалифицированных рабочих по профессии "электромонтер"</a:t>
            </a:r>
            <a:r>
              <a:rPr lang="ru-RU" sz="5600"/>
              <a:t>.</a:t>
            </a:r>
            <a:endParaRPr lang="ru-RU"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Опыт </a:t>
            </a:r>
            <a:r>
              <a:rPr lang="ru-RU" sz="5600"/>
              <a:t>работы </a:t>
            </a:r>
            <a:r>
              <a:rPr lang="ru-RU" sz="5600"/>
              <a:t>по </a:t>
            </a:r>
            <a:r>
              <a:rPr lang="ru-RU" sz="5600"/>
              <a:t>профессии электромонтера по обслуживанию подстанции с более низким (предшествующим) разрядом при обслуживании подстанций напряжением 35-750 </a:t>
            </a:r>
            <a:r>
              <a:rPr lang="ru-RU" sz="5600"/>
              <a:t>кВ</a:t>
            </a:r>
            <a:r>
              <a:rPr lang="ru-RU" sz="5600"/>
              <a:t>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Знание основ электротехники, Правил технической эксплуатации электростанций и сетей</a:t>
            </a:r>
            <a:r>
              <a:rPr lang="ru-RU" sz="5600"/>
              <a:t>.</a:t>
            </a: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Мониторинг состояния, параметров и режима работы оборудования и устройств, а также состояния сооружений электроподстанции</a:t>
            </a:r>
            <a:r>
              <a:rPr lang="ru-RU" sz="5600"/>
              <a:t>.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Производство оперативных переключений</a:t>
            </a:r>
            <a:r>
              <a:rPr lang="ru-RU" sz="5600"/>
              <a:t>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Предотвращение развития и ликвидация технологических </a:t>
            </a:r>
            <a:r>
              <a:rPr lang="ru-RU" sz="5600"/>
              <a:t>нарушений.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работ в порядке текущей эксплуатации, ведение технической </a:t>
            </a:r>
            <a:r>
              <a:rPr lang="ru-RU" sz="5600"/>
              <a:t>документации.</a:t>
            </a:r>
            <a:endParaRPr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Самарская область, Ставропольский район, с. Васильевка, ул. Мира, зд. 64,  ПС 220 </a:t>
            </a:r>
            <a:r>
              <a:rPr lang="ru-RU" sz="5600"/>
              <a:t>кВ</a:t>
            </a:r>
            <a:r>
              <a:rPr lang="ru-RU" sz="5600"/>
              <a:t> Васильевская.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Стабильность, широкий социальный пакет,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- 64 000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</a:t>
            </a:r>
            <a:endParaRPr lang="ru-RU"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u="sng"/>
              <a:t>Условия:</a:t>
            </a:r>
            <a:endParaRPr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1019417" y="3181094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1010547" y="5014651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1019416" y="1363633"/>
            <a:ext cx="540027" cy="54002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790827" y="197089"/>
            <a:ext cx="2058274" cy="264517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w="http://schemas.openxmlformats.org/wordprocessingml/2006/main" showMasterPhAnim="0" show="1">
  <p:cSld name="">
    <p:spTree>
      <p:nvGrpSpPr>
        <p:cNvPr id="1" name=""/>
        <p:cNvGrpSpPr/>
        <p:nvPr/>
      </p:nvGrpSpPr>
      <p:grpSpPr bwMode="auto"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 bwMode="auto">
          <a:xfrm>
            <a:off x="654195" y="608741"/>
            <a:ext cx="7994969" cy="653683"/>
          </a:xfrm>
        </p:spPr>
        <p:txBody>
          <a:bodyPr vertOverflow="overflow" horzOverflow="overflow" vert="horz" wrap="square" lIns="91440" tIns="45720" rIns="91440" bIns="45720" numCol="1" spcCol="0" rtlCol="0" fromWordArt="0" anchor="b" anchorCtr="0" forceAA="0" upright="0" compatLnSpc="0">
            <a:normAutofit fontScale="90000" lnSpcReduction="2000"/>
          </a:bodyPr>
          <a:lstStyle/>
          <a:p>
            <a:pPr algn="l">
              <a:defRPr/>
            </a:pPr>
            <a:br>
              <a:rPr lang="ru-RU" sz="3000" b="1"/>
            </a:br>
            <a:br>
              <a:rPr lang="ru-RU" sz="3000" b="1"/>
            </a:br>
            <a:r>
              <a:rPr lang="ru-RU" sz="2800" b="1"/>
              <a:t>Электромонтер по </a:t>
            </a:r>
            <a:r>
              <a:rPr lang="ru-RU" sz="2800" b="1"/>
              <a:t>обслуживанию подстанций 5</a:t>
            </a:r>
            <a:r>
              <a:rPr lang="ru-RU" sz="2800" b="1"/>
              <a:t> </a:t>
            </a:r>
            <a:r>
              <a:rPr lang="ru-RU" sz="2800" b="1"/>
              <a:t>разряда, ПС 220 кВ КС-22,                                                  Филиал ПАО «Россети» - Самарское</a:t>
            </a:r>
            <a:r>
              <a:rPr lang="ru-RU" sz="2800" b="1"/>
              <a:t> </a:t>
            </a:r>
            <a:r>
              <a:rPr lang="ru-RU" sz="2800" b="1"/>
              <a:t>ПМЭС</a:t>
            </a:r>
            <a:endParaRPr lang="ru-RU" sz="2600" b="1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 bwMode="auto">
          <a:xfrm>
            <a:off x="867296" y="1289652"/>
            <a:ext cx="8390129" cy="5108698"/>
          </a:xfrm>
        </p:spPr>
        <p:txBody>
          <a:bodyPr vertOverflow="overflow" horzOverflow="overflow" vert="horz" wrap="square" lIns="91440" tIns="45720" rIns="91440" bIns="45720" numCol="1" spcCol="0" rtlCol="0" fromWordArt="0" anchor="t" anchorCtr="0" forceAA="0" upright="0" compatLnSpc="0">
            <a:normAutofit fontScale="25000" lnSpcReduction="15000"/>
          </a:bodyPr>
          <a:lstStyle/>
          <a:p>
            <a:pPr algn="l">
              <a:defRPr/>
            </a:pPr>
            <a:endParaRPr lang="ru-RU" u="sng"/>
          </a:p>
          <a:p>
            <a:pPr algn="l">
              <a:defRPr/>
            </a:pPr>
            <a:r>
              <a:rPr lang="ru-RU" sz="6400" b="1" u="sng"/>
              <a:t>Требования к кандидату:</a:t>
            </a:r>
            <a:endParaRPr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Среднее </a:t>
            </a:r>
            <a:r>
              <a:rPr lang="ru-RU" sz="5600"/>
              <a:t>профессиональное образование, программы подготовки квалифицированных рабочих по профессии "электромонтер"</a:t>
            </a:r>
            <a:r>
              <a:rPr lang="ru-RU" sz="5600"/>
              <a:t>.</a:t>
            </a:r>
            <a:endParaRPr lang="ru-RU"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Желательно - опыт </a:t>
            </a:r>
            <a:r>
              <a:rPr lang="ru-RU" sz="5600"/>
              <a:t>работы не менее 1 года по профессии электромонтера по обслуживанию подстанции с более низким (предшествующим) разрядом при обслуживании подстанций напряжением 35-750 </a:t>
            </a:r>
            <a:r>
              <a:rPr lang="ru-RU" sz="5600"/>
              <a:t>кВ</a:t>
            </a:r>
            <a:r>
              <a:rPr lang="ru-RU" sz="5600"/>
              <a:t>.</a:t>
            </a:r>
            <a:endParaRPr sz="5600"/>
          </a:p>
          <a:p>
            <a:pPr marL="285750" indent="-285750" algn="l">
              <a:buFont typeface="Wingdings"/>
              <a:buChar char="ü"/>
              <a:defRPr/>
            </a:pPr>
            <a:r>
              <a:rPr lang="ru-RU" sz="5600"/>
              <a:t>Знание основ электротехники, Правил технической эксплуатации электростанций и сетей</a:t>
            </a:r>
            <a:r>
              <a:rPr lang="ru-RU" sz="5600"/>
              <a:t>.</a:t>
            </a:r>
            <a:endParaRPr lang="ru-RU" sz="5600"/>
          </a:p>
          <a:p>
            <a:pPr algn="l">
              <a:defRPr/>
            </a:pPr>
            <a:r>
              <a:rPr lang="ru-RU" sz="6400" b="1" u="sng"/>
              <a:t>Характер работы: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Мониторинг состояния, параметров и режима работы оборудования и устройств, а также состояния сооружений электроподстанции</a:t>
            </a:r>
            <a:r>
              <a:rPr lang="ru-RU" sz="5600"/>
              <a:t>.</a:t>
            </a:r>
            <a:endParaRPr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Производство оперативных переключений</a:t>
            </a:r>
            <a:r>
              <a:rPr lang="ru-RU" sz="5600"/>
              <a:t>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Предотвращение развития и ликвидация технологических </a:t>
            </a:r>
            <a:r>
              <a:rPr lang="ru-RU" sz="5600"/>
              <a:t>нарушений.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Выполнение работ в порядке текущей эксплуатации, ведение технической </a:t>
            </a:r>
            <a:r>
              <a:rPr lang="ru-RU" sz="5600"/>
              <a:t>документации.</a:t>
            </a:r>
            <a:endParaRPr/>
          </a:p>
          <a:p>
            <a:pPr algn="l">
              <a:defRPr/>
            </a:pPr>
            <a:r>
              <a:rPr lang="ru-RU" sz="6400" b="1" u="sng"/>
              <a:t>Условия</a:t>
            </a:r>
            <a:r>
              <a:rPr lang="ru-RU" sz="6400" b="1" u="sng"/>
              <a:t>:</a:t>
            </a:r>
            <a:endParaRPr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Место работы – </a:t>
            </a:r>
            <a:r>
              <a:rPr lang="ru-RU" sz="5600"/>
              <a:t>Самарская область, Ставропольский район, с. Пискалы, ул. Лесная, д. 12, ПС 220кВ КС-22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Стабильная и своевременная выплата заработной платы, 100% соблюдение ТК РФ, широкий социальный пакет, ДМС, страхование от несчастных случаев, материальная помощь к отпуску, поддержка молодых специалистов, наставничество на период адаптации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Заработная плата 54 000 руб на руки</a:t>
            </a: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r>
              <a:rPr lang="ru-RU" sz="5600"/>
              <a:t>По результатам собеседования – возможно заключение договора </a:t>
            </a:r>
            <a:r>
              <a:rPr lang="ru-RU" sz="5600" b="1" u="sng"/>
              <a:t>дуального обучения</a:t>
            </a:r>
            <a:r>
              <a:rPr lang="ru-RU" sz="5600"/>
              <a:t> со студентом последнего курса</a:t>
            </a:r>
            <a:endParaRPr lang="ru-RU"/>
          </a:p>
          <a:p>
            <a:pPr algn="l">
              <a:defRPr/>
            </a:pPr>
            <a:endParaRPr lang="ru-RU" sz="5600"/>
          </a:p>
          <a:p>
            <a:pPr marL="685800" indent="-685800" algn="l">
              <a:buFont typeface="Wingdings"/>
              <a:buChar char="ü"/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algn="l"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 sz="5600"/>
          </a:p>
          <a:p>
            <a:pPr marL="342900" indent="-342900" algn="l">
              <a:buFont typeface="Wingdings"/>
              <a:buChar char="ü"/>
              <a:defRPr/>
            </a:pPr>
            <a:endParaRPr lang="ru-RU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4300"/>
          </a:p>
          <a:p>
            <a:pPr marL="342900" indent="-342900" algn="l">
              <a:buFont typeface="Wingdings"/>
              <a:buChar char="ü"/>
              <a:defRPr/>
            </a:pPr>
            <a:endParaRPr lang="ru-RU" sz="1600" u="sng"/>
          </a:p>
          <a:p>
            <a:pPr marL="342900" indent="-342900" algn="l">
              <a:buFont typeface="Wingdings"/>
              <a:buChar char="ü"/>
              <a:defRPr/>
            </a:pPr>
            <a:endParaRPr lang="ru-RU" u="sng"/>
          </a:p>
          <a:p>
            <a:pPr>
              <a:defRPr/>
            </a:pPr>
            <a:endParaRPr lang="ru-RU"/>
          </a:p>
          <a:p>
            <a:pPr algn="l">
              <a:defRPr/>
            </a:pPr>
            <a:r>
              <a:rPr lang="ru-RU" u="sng"/>
              <a:t>:</a:t>
            </a:r>
            <a:endParaRPr lang="ru-RU" u="sng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/>
        </p:blipFill>
        <p:spPr bwMode="auto">
          <a:xfrm>
            <a:off x="327269" y="3181093"/>
            <a:ext cx="540027" cy="54002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/>
        </p:blipFill>
        <p:spPr bwMode="auto">
          <a:xfrm>
            <a:off x="243634" y="4875937"/>
            <a:ext cx="540027" cy="54002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/>
        </p:blipFill>
        <p:spPr bwMode="auto">
          <a:xfrm>
            <a:off x="243634" y="1559666"/>
            <a:ext cx="540027" cy="540027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/>
        </p:blipFill>
        <p:spPr bwMode="auto">
          <a:xfrm>
            <a:off x="9257426" y="118001"/>
            <a:ext cx="2734548" cy="1777457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000" advClick="1"/>
    </mc:Choice>
    <mc:Fallback>
      <p:transition advClick="1"/>
    </mc:Fallback>
  </mc:AlternateContent>
</p:sld>
</file>

<file path=ppt/theme/_rels/theme1.xml.rels><?xml version="1.0" encoding="UTF-8" standalone="yes"?><Relationships xmlns="http://schemas.openxmlformats.org/package/2006/relationships"></Relationships>
</file>

<file path=ppt/theme/theme1.xml><?xml version="1.0" encoding="utf-8"?>
<a:theme xmlns:a="http://schemas.openxmlformats.org/drawingml/2006/main" xmlns:r="http://schemas.openxmlformats.org/officeDocument/2006/relationships" xmlns:p="http://schemas.openxmlformats.org/presentation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Arial"/>
        <a:cs typeface="Arial"/>
      </a:majorFont>
      <a:minorFont>
        <a:latin typeface="Calibri"/>
        <a:ea typeface="Arial"/>
        <a:cs typeface="Arial"/>
      </a:minorFont>
    </a:fontScheme>
    <a:fmtScheme name="Стандартная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0</Words>
  <Application>Р7-Офис/2025.3.1.923</Application>
  <DocSecurity>0</DocSecurity>
  <PresentationFormat>Широкоэкранный</PresentationFormat>
  <Paragraphs>0</Paragraphs>
  <Slides>2</Slides>
  <Notes>2</Notes>
  <HiddenSlides>0</HiddenSlides>
  <MMClips>2</MMClips>
  <ScaleCrop>0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Theme 1</vt:lpstr>
      <vt:lpstr>Slide 1</vt:lpstr>
      <vt:lpstr>Slide 2</vt:lpstr>
    </vt:vector>
  </TitlesOfParts>
  <Manager/>
  <Company/>
  <LinksUpToDate>0</LinksUpToDate>
  <SharedDoc>0</SharedDoc>
  <HyperlinkBase/>
  <HyperlinksChanged>0</HyperlinksChanged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Вакансия Ведущий инженер отдела эксплуатации ПС</dc:title>
  <dc:subject/>
  <dc:creator>Чебаршина Ирина Николаевна</dc:creator>
  <cp:keywords/>
  <dc:description/>
  <dc:identifier/>
  <dc:language/>
  <cp:lastModifiedBy>novoselova-sv</cp:lastModifiedBy>
  <cp:revision>274</cp:revision>
  <dcterms:created xsi:type="dcterms:W3CDTF">2023-10-30T10:28:47Z</dcterms:created>
  <dcterms:modified xsi:type="dcterms:W3CDTF">2026-09-11T06:59:19Z</dcterms:modified>
  <cp:category/>
  <cp:contentStatus/>
  <cp:version/>
</cp:coreProperties>
</file>